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5" r:id="rId3"/>
    <p:sldId id="266" r:id="rId4"/>
    <p:sldId id="267" r:id="rId5"/>
    <p:sldId id="260" r:id="rId6"/>
    <p:sldId id="268" r:id="rId7"/>
    <p:sldId id="269" r:id="rId8"/>
    <p:sldId id="264" r:id="rId9"/>
    <p:sldId id="270" r:id="rId10"/>
    <p:sldId id="271" r:id="rId11"/>
    <p:sldId id="273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EF5D5-98E6-484E-ADAC-C2FF9C728C4E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10287-89EB-415F-A536-DC45BE7A5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460505252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460505252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460505252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Gated Channels &amp; Cell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55000" lnSpcReduction="20000"/>
          </a:bodyPr>
          <a:lstStyle/>
          <a:p>
            <a:pPr marL="12700" algn="just"/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Several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subunits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with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central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pore.</a:t>
            </a:r>
            <a:endParaRPr lang="en-US" dirty="0" smtClean="0">
              <a:latin typeface="Bell MT" pitchFamily="18" charset="0"/>
            </a:endParaRPr>
          </a:p>
          <a:p>
            <a:pPr marL="12700">
              <a:lnSpc>
                <a:spcPts val="3563"/>
              </a:lnSpc>
              <a:spcBef>
                <a:spcPts val="1488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specific,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but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ions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with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similar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charge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size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can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enter.</a:t>
            </a:r>
            <a:endParaRPr lang="en-US" dirty="0" smtClean="0">
              <a:latin typeface="Bell MT" pitchFamily="18" charset="0"/>
            </a:endParaRPr>
          </a:p>
          <a:p>
            <a:pPr marL="12700">
              <a:lnSpc>
                <a:spcPts val="3563"/>
              </a:lnSpc>
              <a:spcBef>
                <a:spcPts val="1425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Functionality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governed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3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main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parts-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sensor,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pore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gate.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ts val="3575"/>
              </a:lnSpc>
              <a:spcBef>
                <a:spcPts val="141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Na,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K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have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4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transmembrane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alpha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subunits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surrounding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pore.</a:t>
            </a:r>
            <a:endParaRPr lang="en-US" dirty="0" smtClean="0">
              <a:latin typeface="Bell MT" pitchFamily="18" charset="0"/>
            </a:endParaRPr>
          </a:p>
          <a:p>
            <a:pPr marL="12700">
              <a:lnSpc>
                <a:spcPts val="3575"/>
              </a:lnSpc>
              <a:spcBef>
                <a:spcPts val="141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Six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subunits: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S1-S6.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</a:p>
          <a:p>
            <a:pPr marL="12700">
              <a:lnSpc>
                <a:spcPts val="3575"/>
              </a:lnSpc>
              <a:spcBef>
                <a:spcPts val="141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S1-S4: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sensing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region,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S5-S6: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Gate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pore.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spcBef>
                <a:spcPts val="106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Regulatory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beta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subunits.</a:t>
            </a:r>
            <a:endParaRPr lang="en-US" dirty="0" smtClean="0">
              <a:latin typeface="Bell MT" pitchFamily="18" charset="0"/>
            </a:endParaRPr>
          </a:p>
          <a:p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4343400" cy="45259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5072063" y="2143125"/>
            <a:ext cx="3786187" cy="43751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4" name="object 3"/>
          <p:cNvSpPr>
            <a:spLocks noGrp="1" noChangeArrowheads="1"/>
          </p:cNvSpPr>
          <p:nvPr>
            <p:ph idx="1"/>
          </p:nvPr>
        </p:nvSpPr>
        <p:spPr bwMode="auto">
          <a:xfrm>
            <a:off x="1371600" y="1600200"/>
            <a:ext cx="6629400" cy="45259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as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siu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b="1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:</a:t>
            </a:r>
          </a:p>
          <a:p>
            <a:pPr algn="just"/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When a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po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en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-6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odu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ov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 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ssoc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ec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ld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induces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conformational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potassium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channel.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conformational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distorts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shape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proteins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sufficiently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such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that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cavity,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opens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allow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influx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efflux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occur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across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membrane.</a:t>
            </a:r>
            <a:endParaRPr lang="en-US" dirty="0" smtClean="0">
              <a:latin typeface="Bell MT" pitchFamily="18" charset="0"/>
            </a:endParaRPr>
          </a:p>
          <a:p>
            <a:pPr algn="just">
              <a:buNone/>
            </a:pPr>
            <a:endParaRPr lang="en-US" dirty="0" smtClean="0">
              <a:latin typeface="Bell MT" pitchFamily="18" charset="0"/>
              <a:cs typeface="Arial"/>
            </a:endParaRPr>
          </a:p>
          <a:p>
            <a:pPr algn="just">
              <a:buNone/>
            </a:pPr>
            <a:endParaRPr lang="en-US" dirty="0" smtClean="0">
              <a:latin typeface="Bell MT" pitchFamily="18" charset="0"/>
              <a:cs typeface="Arial"/>
            </a:endParaRPr>
          </a:p>
          <a:p>
            <a:pPr algn="just">
              <a:buNone/>
            </a:pPr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270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sensing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Na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Ca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channels: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</a:p>
          <a:p>
            <a:pPr marL="12700" algn="just">
              <a:lnSpc>
                <a:spcPct val="150000"/>
              </a:lnSpc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Positive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charges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sensing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domain,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p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resence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Arginine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histidine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repeats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this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segment.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150000"/>
              </a:lnSpc>
              <a:spcBef>
                <a:spcPts val="1488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Gate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acts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mechanical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obstruction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flow.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150000"/>
              </a:lnSpc>
              <a:spcBef>
                <a:spcPts val="141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closes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milliseconds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after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opening.</a:t>
            </a:r>
            <a:endParaRPr lang="en-US" dirty="0" smtClean="0">
              <a:latin typeface="Bell MT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Ligand</a:t>
            </a:r>
            <a:r>
              <a:rPr lang="en-US" dirty="0" smtClean="0"/>
              <a:t> Gated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ou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2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ans</a:t>
            </a:r>
            <a:r>
              <a:rPr lang="en-US" spc="1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2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-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chan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ls </a:t>
            </a:r>
            <a:r>
              <a:rPr lang="en-US" dirty="0" smtClean="0">
                <a:latin typeface="Bell MT" pitchFamily="18" charset="0"/>
                <a:cs typeface="Arial"/>
              </a:rPr>
              <a:t>that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 allow 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passing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several ions upon the binding of specific chemical 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sseng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85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k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9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ans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itt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.</a:t>
            </a:r>
          </a:p>
          <a:p>
            <a:pPr marL="12700" algn="just">
              <a:lnSpc>
                <a:spcPts val="3575"/>
              </a:lnSpc>
            </a:pP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Two Domains – </a:t>
            </a:r>
            <a:r>
              <a:rPr lang="en-US" spc="-1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transmembrane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domains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including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pore,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Extracellular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domain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including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ligand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binding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site.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ts val="3575"/>
              </a:lnSpc>
              <a:spcBef>
                <a:spcPts val="141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Function: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Conversion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presynaptic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chemical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signal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quickly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effectively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post-synaptic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electrical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signal.</a:t>
            </a:r>
          </a:p>
          <a:p>
            <a:pPr marL="12700" algn="just">
              <a:lnSpc>
                <a:spcPts val="3575"/>
              </a:lnSpc>
              <a:spcBef>
                <a:spcPts val="1413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Three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super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families: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cys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-loop receptors , </a:t>
            </a:r>
            <a:r>
              <a:rPr lang="en-US" spc="-5" dirty="0" err="1" smtClean="0">
                <a:latin typeface="Bell MT" pitchFamily="18" charset="0"/>
              </a:rPr>
              <a:t>I</a:t>
            </a:r>
            <a:r>
              <a:rPr lang="en-US" dirty="0" err="1" smtClean="0">
                <a:latin typeface="Bell MT" pitchFamily="18" charset="0"/>
              </a:rPr>
              <a:t>ono</a:t>
            </a:r>
            <a:r>
              <a:rPr lang="en-US" spc="-20" dirty="0" err="1" smtClean="0">
                <a:latin typeface="Bell MT" pitchFamily="18" charset="0"/>
              </a:rPr>
              <a:t>t</a:t>
            </a:r>
            <a:r>
              <a:rPr lang="en-US" dirty="0" err="1" smtClean="0">
                <a:latin typeface="Bell MT" pitchFamily="18" charset="0"/>
              </a:rPr>
              <a:t>rop</a:t>
            </a:r>
            <a:r>
              <a:rPr lang="en-US" spc="-10" dirty="0" err="1" smtClean="0">
                <a:latin typeface="Bell MT" pitchFamily="18" charset="0"/>
              </a:rPr>
              <a:t>i</a:t>
            </a:r>
            <a:r>
              <a:rPr lang="en-US" spc="-20" dirty="0" err="1" smtClean="0">
                <a:latin typeface="Bell MT" pitchFamily="18" charset="0"/>
              </a:rPr>
              <a:t>c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spc="-5" dirty="0" smtClean="0">
                <a:latin typeface="Bell MT" pitchFamily="18" charset="0"/>
              </a:rPr>
              <a:t>Gl</a:t>
            </a:r>
            <a:r>
              <a:rPr lang="en-US" dirty="0" smtClean="0">
                <a:latin typeface="Bell MT" pitchFamily="18" charset="0"/>
              </a:rPr>
              <a:t>u</a:t>
            </a:r>
            <a:r>
              <a:rPr lang="en-US" spc="-20" dirty="0" smtClean="0">
                <a:latin typeface="Bell MT" pitchFamily="18" charset="0"/>
              </a:rPr>
              <a:t>ta</a:t>
            </a:r>
            <a:r>
              <a:rPr lang="en-US" spc="-30" dirty="0" smtClean="0">
                <a:latin typeface="Bell MT" pitchFamily="18" charset="0"/>
              </a:rPr>
              <a:t>m</a:t>
            </a:r>
            <a:r>
              <a:rPr lang="en-US" spc="-20" dirty="0" smtClean="0">
                <a:latin typeface="Bell MT" pitchFamily="18" charset="0"/>
              </a:rPr>
              <a:t>ate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spc="-25" dirty="0" smtClean="0">
                <a:latin typeface="Bell MT" pitchFamily="18" charset="0"/>
              </a:rPr>
              <a:t>Rec</a:t>
            </a:r>
            <a:r>
              <a:rPr lang="en-US" spc="-20" dirty="0" smtClean="0">
                <a:latin typeface="Bell MT" pitchFamily="18" charset="0"/>
              </a:rPr>
              <a:t>e</a:t>
            </a:r>
            <a:r>
              <a:rPr lang="en-US" dirty="0" smtClean="0">
                <a:latin typeface="Bell MT" pitchFamily="18" charset="0"/>
              </a:rPr>
              <a:t>p</a:t>
            </a:r>
            <a:r>
              <a:rPr lang="en-US" spc="-20" dirty="0" smtClean="0">
                <a:latin typeface="Bell MT" pitchFamily="18" charset="0"/>
              </a:rPr>
              <a:t>t</a:t>
            </a:r>
            <a:r>
              <a:rPr lang="en-US" dirty="0" smtClean="0">
                <a:latin typeface="Bell MT" pitchFamily="18" charset="0"/>
              </a:rPr>
              <a:t>or,  ATP Gated Channels</a:t>
            </a:r>
          </a:p>
          <a:p>
            <a:pPr marL="12700" algn="just">
              <a:lnSpc>
                <a:spcPts val="3575"/>
              </a:lnSpc>
              <a:spcBef>
                <a:spcPts val="1413"/>
              </a:spcBef>
            </a:pPr>
            <a:endParaRPr lang="en-US" dirty="0" smtClean="0">
              <a:latin typeface="Bell MT" pitchFamily="18" charset="0"/>
            </a:endParaRPr>
          </a:p>
          <a:p>
            <a:pPr algn="just">
              <a:lnSpc>
                <a:spcPct val="150000"/>
              </a:lnSpc>
            </a:pPr>
            <a:endParaRPr lang="en-US" spc="-10" dirty="0" smtClean="0">
              <a:solidFill>
                <a:srgbClr val="040404"/>
              </a:solidFill>
              <a:latin typeface="Bell MT" pitchFamily="18" charset="0"/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Bell MT" pitchFamily="18" charset="0"/>
              <a:cs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Bell MT" pitchFamily="18" charset="0"/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Cys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-loop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Characteristic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loop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formed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by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disulfide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bond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between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two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</a:rPr>
              <a:t>cysteine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residues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in 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spc="9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z="2000" spc="85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na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z="2000" spc="85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x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ace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llul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8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do</a:t>
            </a:r>
            <a:r>
              <a:rPr lang="en-US" sz="2000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z="2000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000" spc="-2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</a:t>
            </a:r>
            <a:r>
              <a:rPr lang="en-US" sz="2000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vid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spec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if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z="2000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y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endParaRPr lang="en-US" sz="2000" dirty="0" smtClean="0">
              <a:latin typeface="Bell MT" pitchFamily="18" charset="0"/>
              <a:cs typeface="Arial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Bell MT" pitchFamily="18" charset="0"/>
                <a:cs typeface="Arial"/>
              </a:rPr>
              <a:t>Acetyl </a:t>
            </a:r>
            <a:r>
              <a:rPr lang="en-US" sz="2000" dirty="0" err="1" smtClean="0">
                <a:latin typeface="Bell MT" pitchFamily="18" charset="0"/>
                <a:cs typeface="Arial"/>
              </a:rPr>
              <a:t>Choline</a:t>
            </a:r>
            <a:r>
              <a:rPr lang="en-US" sz="2000" dirty="0" smtClean="0">
                <a:latin typeface="Bell MT" pitchFamily="18" charset="0"/>
                <a:cs typeface="Arial"/>
              </a:rPr>
              <a:t>, </a:t>
            </a:r>
            <a:r>
              <a:rPr lang="en-US" sz="2000" dirty="0" err="1" smtClean="0">
                <a:latin typeface="Bell MT" pitchFamily="18" charset="0"/>
                <a:cs typeface="Arial"/>
              </a:rPr>
              <a:t>Seratonin</a:t>
            </a:r>
            <a:r>
              <a:rPr lang="en-US" sz="2000" dirty="0" smtClean="0">
                <a:latin typeface="Bell MT" pitchFamily="18" charset="0"/>
                <a:cs typeface="Arial"/>
              </a:rPr>
              <a:t>, </a:t>
            </a:r>
            <a:r>
              <a:rPr lang="en-US" sz="2000" dirty="0" err="1" smtClean="0">
                <a:latin typeface="Bell MT" pitchFamily="18" charset="0"/>
                <a:cs typeface="Arial"/>
              </a:rPr>
              <a:t>Glycine</a:t>
            </a:r>
            <a:r>
              <a:rPr lang="en-US" sz="2000" dirty="0" smtClean="0">
                <a:latin typeface="Bell MT" pitchFamily="18" charset="0"/>
                <a:cs typeface="Arial"/>
              </a:rPr>
              <a:t>, </a:t>
            </a:r>
            <a:r>
              <a:rPr lang="en-US" sz="2000" dirty="0" err="1" smtClean="0">
                <a:latin typeface="Bell MT" pitchFamily="18" charset="0"/>
                <a:cs typeface="Arial"/>
              </a:rPr>
              <a:t>Glutatamate</a:t>
            </a:r>
            <a:r>
              <a:rPr lang="en-US" sz="2000" dirty="0" smtClean="0">
                <a:latin typeface="Bell MT" pitchFamily="18" charset="0"/>
                <a:cs typeface="Arial"/>
              </a:rPr>
              <a:t>, </a:t>
            </a:r>
            <a:r>
              <a:rPr lang="el-GR" sz="2000" dirty="0" smtClean="0">
                <a:solidFill>
                  <a:srgbClr val="040404"/>
                </a:solidFill>
                <a:latin typeface="Arial"/>
                <a:cs typeface="Arial"/>
              </a:rPr>
              <a:t>γ-</a:t>
            </a:r>
            <a:r>
              <a:rPr lang="en-US" sz="2000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spc="2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z="2000" spc="-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in</a:t>
            </a:r>
            <a:r>
              <a:rPr lang="en-US" sz="2000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obu</a:t>
            </a:r>
            <a:r>
              <a:rPr lang="en-US" sz="2000" spc="-2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yric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acid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Structural elements are well conserved with a 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x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ll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z="2000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(E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) 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harbouring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alpha-helix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and 10 beta strands 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Following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the ECD four 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</a:rPr>
              <a:t>transmembrane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 segments (TMSs) are present.</a:t>
            </a:r>
            <a:endParaRPr lang="en-US" sz="2000" dirty="0" smtClean="0">
              <a:latin typeface="Bell MT" pitchFamily="18" charset="0"/>
              <a:cs typeface="Arial"/>
            </a:endParaRPr>
          </a:p>
          <a:p>
            <a:pPr>
              <a:lnSpc>
                <a:spcPct val="170000"/>
              </a:lnSpc>
            </a:pPr>
            <a:endParaRPr lang="en-US" sz="2000" dirty="0" smtClean="0">
              <a:latin typeface="Bell MT" pitchFamily="18" charset="0"/>
              <a:cs typeface="Arial"/>
            </a:endParaRPr>
          </a:p>
          <a:p>
            <a:pPr>
              <a:lnSpc>
                <a:spcPct val="170000"/>
              </a:lnSpc>
            </a:pPr>
            <a:endParaRPr lang="en-US" sz="2000" dirty="0" smtClean="0">
              <a:latin typeface="Bell MT" pitchFamily="18" charset="0"/>
              <a:cs typeface="Arial"/>
            </a:endParaRPr>
          </a:p>
          <a:p>
            <a:pPr>
              <a:lnSpc>
                <a:spcPct val="170000"/>
              </a:lnSpc>
            </a:pPr>
            <a:endParaRPr lang="en-US" sz="2000" dirty="0" smtClean="0">
              <a:latin typeface="Bell MT" pitchFamily="18" charset="0"/>
            </a:endParaRPr>
          </a:p>
          <a:p>
            <a:pPr>
              <a:lnSpc>
                <a:spcPct val="170000"/>
              </a:lnSpc>
            </a:pPr>
            <a:endParaRPr lang="en-US" sz="20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err="1" smtClean="0"/>
              <a:t>I</a:t>
            </a:r>
            <a:r>
              <a:rPr lang="en-US" dirty="0" err="1" smtClean="0"/>
              <a:t>ono</a:t>
            </a:r>
            <a:r>
              <a:rPr lang="en-US" spc="-20" dirty="0" err="1" smtClean="0"/>
              <a:t>t</a:t>
            </a:r>
            <a:r>
              <a:rPr lang="en-US" dirty="0" err="1" smtClean="0"/>
              <a:t>rop</a:t>
            </a:r>
            <a:r>
              <a:rPr lang="en-US" spc="-10" dirty="0" err="1" smtClean="0"/>
              <a:t>i</a:t>
            </a:r>
            <a:r>
              <a:rPr lang="en-US" spc="-20" dirty="0" err="1" smtClean="0"/>
              <a:t>c</a:t>
            </a:r>
            <a:r>
              <a:rPr lang="en-US" dirty="0" smtClean="0"/>
              <a:t> </a:t>
            </a:r>
            <a:r>
              <a:rPr lang="en-US" spc="-5" dirty="0" smtClean="0"/>
              <a:t>Gl</a:t>
            </a:r>
            <a:r>
              <a:rPr lang="en-US" dirty="0" smtClean="0"/>
              <a:t>u</a:t>
            </a:r>
            <a:r>
              <a:rPr lang="en-US" spc="-20" dirty="0" smtClean="0"/>
              <a:t>ta</a:t>
            </a:r>
            <a:r>
              <a:rPr lang="en-US" spc="-30" dirty="0" smtClean="0"/>
              <a:t>m</a:t>
            </a:r>
            <a:r>
              <a:rPr lang="en-US" spc="-20" dirty="0" smtClean="0"/>
              <a:t>ate</a:t>
            </a:r>
            <a:r>
              <a:rPr lang="en-US" dirty="0" smtClean="0"/>
              <a:t> </a:t>
            </a:r>
            <a:r>
              <a:rPr lang="en-US" spc="-25" dirty="0" smtClean="0"/>
              <a:t>Rec</a:t>
            </a:r>
            <a:r>
              <a:rPr lang="en-US" spc="-20" dirty="0" smtClean="0"/>
              <a:t>e</a:t>
            </a:r>
            <a:r>
              <a:rPr lang="en-US" dirty="0" smtClean="0"/>
              <a:t>p</a:t>
            </a:r>
            <a:r>
              <a:rPr lang="en-US" spc="-20" dirty="0" smtClean="0"/>
              <a:t>t</a:t>
            </a: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Binds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Glutamate.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Consists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tetramer.</a:t>
            </a:r>
          </a:p>
          <a:p>
            <a:pPr algn="just"/>
            <a:r>
              <a:rPr lang="en-US" spc="-2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ub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-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nit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 consists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of extracellular amino terminal domain (ATD) which is 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v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v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in 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ass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y,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x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ra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ce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ll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-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-1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gan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nd</a:t>
            </a:r>
            <a:r>
              <a:rPr lang="en-US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,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w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bi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	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lut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te,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an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transmembrane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domain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TMD,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which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forms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channel.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ts val="3575"/>
              </a:lnSpc>
              <a:spcBef>
                <a:spcPts val="1413"/>
              </a:spcBef>
              <a:tabLst>
                <a:tab pos="3298825" algn="l"/>
                <a:tab pos="5068888" algn="l"/>
                <a:tab pos="6629400" algn="l"/>
              </a:tabLst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Each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subunit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tetramer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has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binding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site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for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glutamate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formed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two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LBD.</a:t>
            </a:r>
            <a:endParaRPr lang="en-US" dirty="0" smtClean="0">
              <a:latin typeface="Bell MT" pitchFamily="18" charset="0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  <a:cs typeface="Arial"/>
            </a:endParaRPr>
          </a:p>
          <a:p>
            <a:pPr algn="just"/>
            <a:endParaRPr lang="en-US" dirty="0" smtClean="0">
              <a:latin typeface="Bell MT" pitchFamily="18" charset="0"/>
            </a:endParaRPr>
          </a:p>
          <a:p>
            <a:pPr algn="just"/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490" dirty="0" smtClean="0"/>
              <a:t>A</a:t>
            </a:r>
            <a:r>
              <a:rPr lang="en-US" spc="-35" dirty="0" smtClean="0"/>
              <a:t>T</a:t>
            </a:r>
            <a:r>
              <a:rPr lang="en-US" dirty="0" smtClean="0"/>
              <a:t>P</a:t>
            </a:r>
            <a:r>
              <a:rPr lang="en-US" spc="-175" dirty="0" smtClean="0"/>
              <a:t> </a:t>
            </a:r>
            <a:r>
              <a:rPr lang="en-US" spc="-5" dirty="0" smtClean="0"/>
              <a:t>Ga</a:t>
            </a:r>
            <a:r>
              <a:rPr lang="en-US" spc="-10" dirty="0" smtClean="0"/>
              <a:t>t</a:t>
            </a:r>
            <a:r>
              <a:rPr lang="en-US" spc="-25" dirty="0" smtClean="0"/>
              <a:t>e</a:t>
            </a:r>
            <a:r>
              <a:rPr lang="en-US" dirty="0" smtClean="0"/>
              <a:t>d </a:t>
            </a:r>
            <a:r>
              <a:rPr lang="en-US" spc="-20" dirty="0" smtClean="0"/>
              <a:t>c</a:t>
            </a:r>
            <a:r>
              <a:rPr lang="en-US" dirty="0" smtClean="0"/>
              <a:t>h</a:t>
            </a:r>
            <a:r>
              <a:rPr lang="en-US" spc="-25" dirty="0" smtClean="0"/>
              <a:t>a</a:t>
            </a:r>
            <a:r>
              <a:rPr lang="en-US" dirty="0" smtClean="0"/>
              <a:t>nn</a:t>
            </a:r>
            <a:r>
              <a:rPr lang="en-US" spc="-20" dirty="0" smtClean="0"/>
              <a:t>el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algn="just"/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Bind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ATP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order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open.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93000"/>
              </a:lnSpc>
              <a:spcBef>
                <a:spcPts val="1425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form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trimers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with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two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transmembrane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helices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subunit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both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termini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intracellular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side.</a:t>
            </a:r>
            <a:endParaRPr lang="en-US" dirty="0" smtClean="0">
              <a:latin typeface="Bell MT" pitchFamily="18" charset="0"/>
            </a:endParaRPr>
          </a:p>
          <a:p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 tIns="288004" rtlCol="0"/>
          <a:lstStyle/>
          <a:p>
            <a:pPr marL="1978013">
              <a:spcBef>
                <a:spcPts val="0"/>
              </a:spcBef>
              <a:defRPr/>
            </a:pPr>
            <a:r>
              <a:rPr spc="-5" dirty="0"/>
              <a:t>M</a:t>
            </a:r>
            <a:r>
              <a:rPr dirty="0"/>
              <a:t>e</a:t>
            </a:r>
            <a:r>
              <a:rPr spc="-23" dirty="0"/>
              <a:t>c</a:t>
            </a:r>
            <a:r>
              <a:rPr dirty="0"/>
              <a:t>h</a:t>
            </a:r>
            <a:r>
              <a:rPr spc="-23" dirty="0"/>
              <a:t>an</a:t>
            </a:r>
            <a:r>
              <a:rPr spc="-9" dirty="0"/>
              <a:t>i</a:t>
            </a:r>
            <a:r>
              <a:rPr spc="-23" dirty="0"/>
              <a:t>s</a:t>
            </a:r>
            <a:r>
              <a:rPr spc="-32" dirty="0"/>
              <a:t>m</a:t>
            </a:r>
            <a:r>
              <a:rPr spc="9" dirty="0"/>
              <a:t> </a:t>
            </a:r>
            <a:r>
              <a:rPr spc="-18" dirty="0"/>
              <a:t>a</a:t>
            </a:r>
            <a:r>
              <a:rPr dirty="0"/>
              <a:t>nd</a:t>
            </a:r>
            <a:r>
              <a:rPr spc="5" dirty="0"/>
              <a:t> </a:t>
            </a:r>
            <a:r>
              <a:rPr spc="-27" dirty="0"/>
              <a:t>R</a:t>
            </a:r>
            <a:r>
              <a:rPr spc="-23" dirty="0"/>
              <a:t>e</a:t>
            </a:r>
            <a:r>
              <a:rPr spc="-18" dirty="0"/>
              <a:t>c</a:t>
            </a:r>
            <a:r>
              <a:rPr spc="-23" dirty="0"/>
              <a:t>e</a:t>
            </a:r>
            <a:r>
              <a:rPr dirty="0"/>
              <a:t>p</a:t>
            </a:r>
            <a:r>
              <a:rPr spc="-9" dirty="0"/>
              <a:t>t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4711" y="1825439"/>
            <a:ext cx="96450" cy="7694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500" spc="32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500">
              <a:latin typeface="OpenSymbol"/>
              <a:cs typeface="OpenSymbol"/>
            </a:endParaRPr>
          </a:p>
        </p:txBody>
      </p:sp>
      <p:sp>
        <p:nvSpPr>
          <p:cNvPr id="21509" name="object 5"/>
          <p:cNvSpPr>
            <a:spLocks noChangeArrowheads="1"/>
          </p:cNvSpPr>
          <p:nvPr/>
        </p:nvSpPr>
        <p:spPr bwMode="auto">
          <a:xfrm>
            <a:off x="66219" y="2221646"/>
            <a:ext cx="8943903" cy="372291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>
                <a:latin typeface="Bell MT" pitchFamily="18" charset="0"/>
              </a:rPr>
              <a:t>Ion channels</a:t>
            </a:r>
            <a:r>
              <a:rPr lang="en-US" dirty="0" smtClean="0">
                <a:latin typeface="Bell MT" pitchFamily="18" charset="0"/>
              </a:rPr>
              <a:t> are pore-forming membrane proteins that allow ions to pass through the channel pore. 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Their functions include gating the flow of ions across the cell membrane, controlling the flow of ions across secretory and epithelial cells, and regulating cell volume. 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Ion channels are present in the membranes of all cells. 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Ion channels are one of the two classes of </a:t>
            </a:r>
            <a:r>
              <a:rPr lang="en-US" dirty="0" err="1" smtClean="0">
                <a:latin typeface="Bell MT" pitchFamily="18" charset="0"/>
              </a:rPr>
              <a:t>ionophoric</a:t>
            </a:r>
            <a:r>
              <a:rPr lang="en-US" dirty="0" smtClean="0">
                <a:latin typeface="Bell MT" pitchFamily="18" charset="0"/>
              </a:rPr>
              <a:t> proteins, along with ion transporters.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 smtClean="0">
                <a:latin typeface="Bell MT" pitchFamily="18" charset="0"/>
              </a:rPr>
              <a:t>Cell signaling</a:t>
            </a:r>
            <a:r>
              <a:rPr lang="en-US" dirty="0" smtClean="0">
                <a:latin typeface="Bell MT" pitchFamily="18" charset="0"/>
              </a:rPr>
              <a:t> is part of any communication process that governs basic activities of cells and coordinates all cell actions.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The ability of cells to perceive and correctly respond to their microenvironment is the basis of development, tissue repair, and immunity, as well as normal tissue homeostasis.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Errors in signaling interactions and cellular information processing are responsible for diseases such as cancer, autoimmunity, and diabetes.</a:t>
            </a:r>
            <a:endParaRPr lang="en-US" baseline="30000" dirty="0" smtClean="0">
              <a:latin typeface="Bell MT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By understanding cell signaling, diseases may be treated more effectively and, theoretically, artificial tissues may be created.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 of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Cells communicate via various types of signaling that allow chemicals to travel to target sites in order to elicit a response.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err="1" smtClean="0">
                <a:latin typeface="Bell MT" pitchFamily="18" charset="0"/>
              </a:rPr>
              <a:t>Paracrine</a:t>
            </a:r>
            <a:r>
              <a:rPr lang="en-US" dirty="0" smtClean="0">
                <a:latin typeface="Bell MT" pitchFamily="18" charset="0"/>
              </a:rPr>
              <a:t> signaling occurs between local cells where the signals elicit quick responses and last only a short amount of time due to the degradation of the </a:t>
            </a:r>
            <a:r>
              <a:rPr lang="en-US" dirty="0" err="1" smtClean="0">
                <a:latin typeface="Bell MT" pitchFamily="18" charset="0"/>
              </a:rPr>
              <a:t>paracrine</a:t>
            </a:r>
            <a:r>
              <a:rPr lang="en-US" dirty="0" smtClean="0">
                <a:latin typeface="Bell MT" pitchFamily="18" charset="0"/>
              </a:rPr>
              <a:t> ligands.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Endocrine signaling occurs between distant cells and is mediated by hormones released from specific endocrine cells that travel to target cells, producing a slower, long-lasting response.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err="1" smtClean="0">
                <a:latin typeface="Bell MT" pitchFamily="18" charset="0"/>
              </a:rPr>
              <a:t>Autocrine</a:t>
            </a:r>
            <a:r>
              <a:rPr lang="en-US" dirty="0" smtClean="0">
                <a:latin typeface="Bell MT" pitchFamily="18" charset="0"/>
              </a:rPr>
              <a:t> signals are produced by signaling cells that can also bind to the </a:t>
            </a:r>
            <a:r>
              <a:rPr lang="en-US" dirty="0" err="1" smtClean="0">
                <a:latin typeface="Bell MT" pitchFamily="18" charset="0"/>
              </a:rPr>
              <a:t>ligand</a:t>
            </a:r>
            <a:r>
              <a:rPr lang="en-US" dirty="0" smtClean="0">
                <a:latin typeface="Bell MT" pitchFamily="18" charset="0"/>
              </a:rPr>
              <a:t> that is released, which means the signaling cell and the target cell can be the same or a similar cell.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Direct signaling can occur by transferring signaling molecules across gap junctions between neighboring cells.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algn="just" fontAlgn="base"/>
            <a:r>
              <a:rPr lang="en-US" sz="2000" dirty="0" smtClean="0">
                <a:latin typeface="Bell MT" pitchFamily="18" charset="0"/>
              </a:rPr>
              <a:t>Intracellular receptors are located in the cytoplasm of the cell and are activated by hydrophobic </a:t>
            </a:r>
            <a:r>
              <a:rPr lang="en-US" sz="2000" dirty="0" err="1" smtClean="0">
                <a:latin typeface="Bell MT" pitchFamily="18" charset="0"/>
              </a:rPr>
              <a:t>ligand</a:t>
            </a:r>
            <a:r>
              <a:rPr lang="en-US" sz="2000" dirty="0" smtClean="0">
                <a:latin typeface="Bell MT" pitchFamily="18" charset="0"/>
              </a:rPr>
              <a:t> molecules that can pass through the plasma membrane.</a:t>
            </a:r>
          </a:p>
          <a:p>
            <a:pPr algn="just" fontAlgn="base"/>
            <a:r>
              <a:rPr lang="en-US" sz="2000" dirty="0" smtClean="0">
                <a:latin typeface="Bell MT" pitchFamily="18" charset="0"/>
              </a:rPr>
              <a:t>Cell-surface receptors bind to an external </a:t>
            </a:r>
            <a:r>
              <a:rPr lang="en-US" sz="2000" dirty="0" err="1" smtClean="0">
                <a:latin typeface="Bell MT" pitchFamily="18" charset="0"/>
              </a:rPr>
              <a:t>ligand</a:t>
            </a:r>
            <a:r>
              <a:rPr lang="en-US" sz="2000" dirty="0" smtClean="0">
                <a:latin typeface="Bell MT" pitchFamily="18" charset="0"/>
              </a:rPr>
              <a:t> molecule and convert an extracellular signal into an intracellular signal.</a:t>
            </a:r>
          </a:p>
          <a:p>
            <a:pPr algn="just" fontAlgn="base"/>
            <a:r>
              <a:rPr lang="en-US" sz="2000" dirty="0" smtClean="0">
                <a:latin typeface="Bell MT" pitchFamily="18" charset="0"/>
              </a:rPr>
              <a:t>Three general categories of cell-surface receptors include: ion -channel, G- protein, and enzyme -linked protein receptors.</a:t>
            </a:r>
          </a:p>
          <a:p>
            <a:pPr algn="just" fontAlgn="base"/>
            <a:r>
              <a:rPr lang="en-US" sz="2000" dirty="0" smtClean="0">
                <a:latin typeface="Bell MT" pitchFamily="18" charset="0"/>
              </a:rPr>
              <a:t>Ion channel -linked receptors bind a </a:t>
            </a:r>
            <a:r>
              <a:rPr lang="en-US" sz="2000" dirty="0" err="1" smtClean="0">
                <a:latin typeface="Bell MT" pitchFamily="18" charset="0"/>
              </a:rPr>
              <a:t>ligand</a:t>
            </a:r>
            <a:r>
              <a:rPr lang="en-US" sz="2000" dirty="0" smtClean="0">
                <a:latin typeface="Bell MT" pitchFamily="18" charset="0"/>
              </a:rPr>
              <a:t> and open a channel through the membrane that allows specific ions to pass through.</a:t>
            </a:r>
          </a:p>
          <a:p>
            <a:pPr algn="just" fontAlgn="base"/>
            <a:r>
              <a:rPr lang="en-US" sz="2000" dirty="0" smtClean="0">
                <a:latin typeface="Bell MT" pitchFamily="18" charset="0"/>
              </a:rPr>
              <a:t>G-protein-linked receptors bind a </a:t>
            </a:r>
            <a:r>
              <a:rPr lang="en-US" sz="2000" dirty="0" err="1" smtClean="0">
                <a:latin typeface="Bell MT" pitchFamily="18" charset="0"/>
              </a:rPr>
              <a:t>ligand</a:t>
            </a:r>
            <a:r>
              <a:rPr lang="en-US" sz="2000" dirty="0" smtClean="0">
                <a:latin typeface="Bell MT" pitchFamily="18" charset="0"/>
              </a:rPr>
              <a:t> and activate a membrane protein called a G-protein, which then interacts with either an ion channel or an enzyme in the membrane.</a:t>
            </a:r>
          </a:p>
          <a:p>
            <a:pPr algn="just" fontAlgn="base"/>
            <a:r>
              <a:rPr lang="en-US" sz="2000" dirty="0" smtClean="0">
                <a:latin typeface="Bell MT" pitchFamily="18" charset="0"/>
              </a:rPr>
              <a:t>Enzyme-linked receptors are cell-surface receptors with intracellular domains that are associated with an enzyme.</a:t>
            </a:r>
          </a:p>
          <a:p>
            <a:pPr algn="just"/>
            <a:endParaRPr lang="en-US" sz="20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Signaling Molecules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Bell MT" pitchFamily="18" charset="0"/>
              </a:rPr>
              <a:t>Produced by signaling cells and the subsequent binding to receptors in target cells, ligands act as chemical signals that travel to the target cells to coordinate responses. 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The types of molecules that serve as ligands are incredibly varied and range from small proteins to small ions like calcium (Ca</a:t>
            </a:r>
            <a:r>
              <a:rPr lang="en-US" baseline="30000" dirty="0" smtClean="0">
                <a:latin typeface="Bell MT" pitchFamily="18" charset="0"/>
              </a:rPr>
              <a:t>2+</a:t>
            </a:r>
            <a:r>
              <a:rPr lang="en-US" dirty="0" smtClean="0">
                <a:latin typeface="Bell MT" pitchFamily="18" charset="0"/>
              </a:rPr>
              <a:t>).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Small Hydrophobic ligands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Water Soluble ligands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Other Ligands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ll MT" pitchFamily="18" charset="0"/>
              </a:rPr>
              <a:t>Small Hydrophobic ligands</a:t>
            </a:r>
            <a:br>
              <a:rPr lang="en-US" dirty="0" smtClean="0">
                <a:latin typeface="Bell MT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Small hydrophobic ligands can directly diffuse through the plasma membrane and interact with internal receptors.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Important members of this class of ligands are the steroid hormones.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Steroids are lipids that have a hydrocarbon skeleton with four fused rings; different steroids have different functional groups attached to the carbon skeleton.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Steroid hormones include the female sex hormone, </a:t>
            </a:r>
            <a:r>
              <a:rPr lang="en-US" dirty="0" err="1" smtClean="0">
                <a:latin typeface="Bell MT" pitchFamily="18" charset="0"/>
              </a:rPr>
              <a:t>estradiol</a:t>
            </a:r>
            <a:r>
              <a:rPr lang="en-US" dirty="0" smtClean="0">
                <a:latin typeface="Bell MT" pitchFamily="18" charset="0"/>
              </a:rPr>
              <a:t>, which is a type of estrogen; the male sex hormone, testosterone; and cholesterol, which is an important structural component of biological membranes and a precursor of </a:t>
            </a:r>
            <a:r>
              <a:rPr lang="en-US" dirty="0" err="1" smtClean="0">
                <a:latin typeface="Bell MT" pitchFamily="18" charset="0"/>
              </a:rPr>
              <a:t>steriod</a:t>
            </a:r>
            <a:r>
              <a:rPr lang="en-US" dirty="0" smtClean="0">
                <a:latin typeface="Bell MT" pitchFamily="18" charset="0"/>
              </a:rPr>
              <a:t> hormones.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Other hydrophobic hormones include thyroid hormones and vitamin D.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In order to be soluble in blood, hydrophobic ligands must bind to carrier proteins while they are being transported through the bloodstream.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Water-soluble ligands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Water-soluble ligands are polar and, therefore, cannot pass through the plasma membrane unaided; sometimes, they are too large to pass through the membrane at all.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Most water-soluble ligands bind to the extracellular domain of cell surface receptors.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The binding of these ligands to these receptors results in a series of cellular changes.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These water soluble ligands are quite diverse and include small molecules, peptides, and proteins.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Ligands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Nitric oxide (NO) is a gas that also acts as a </a:t>
            </a:r>
            <a:r>
              <a:rPr lang="en-US" dirty="0" err="1" smtClean="0">
                <a:latin typeface="Bell MT" pitchFamily="18" charset="0"/>
              </a:rPr>
              <a:t>ligand</a:t>
            </a:r>
            <a:r>
              <a:rPr lang="en-US" dirty="0" smtClean="0">
                <a:latin typeface="Bell MT" pitchFamily="18" charset="0"/>
              </a:rPr>
              <a:t>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It is able to diffuse directly across the plasma membrane; one of its roles is to interact with receptors in smooth muscle and induce relaxation of the tissue.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NO has a very short half-life; therefore, it only functions over short distances.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Nitroglycerin, a treatment for heart disease, acts by triggering the release of NO, which causes blood vessels to dilate (expand), thus restoring blood flow to the heart.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ell MT" pitchFamily="18" charset="0"/>
              </a:rPr>
              <a:t>The study of ion channels often involves biophysics, electrophysiology, and pharmacology, while using techniques including voltage clamp, patch clamp, </a:t>
            </a:r>
            <a:r>
              <a:rPr lang="en-US" dirty="0" err="1" smtClean="0">
                <a:latin typeface="Bell MT" pitchFamily="18" charset="0"/>
              </a:rPr>
              <a:t>immunohistochemistry</a:t>
            </a:r>
            <a:r>
              <a:rPr lang="en-US" dirty="0" smtClean="0">
                <a:latin typeface="Bell MT" pitchFamily="18" charset="0"/>
              </a:rPr>
              <a:t>, X-ray crystallography, fluoroscopy, and RT-PCR. </a:t>
            </a:r>
          </a:p>
          <a:p>
            <a:pPr algn="just"/>
            <a:r>
              <a:rPr lang="en-US" dirty="0" smtClean="0">
                <a:latin typeface="Bell MT" pitchFamily="18" charset="0"/>
              </a:rPr>
              <a:t>Their classification as molecules is referred to as </a:t>
            </a:r>
            <a:r>
              <a:rPr lang="en-US" dirty="0" err="1" smtClean="0">
                <a:latin typeface="Bell MT" pitchFamily="18" charset="0"/>
              </a:rPr>
              <a:t>channelomics</a:t>
            </a:r>
            <a:r>
              <a:rPr lang="en-US" dirty="0" smtClean="0">
                <a:latin typeface="Bell MT" pitchFamily="18" charset="0"/>
              </a:rPr>
              <a:t>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>
                <a:latin typeface="Bell MT" pitchFamily="18" charset="0"/>
              </a:rPr>
              <a:t>There are two distinctive features of ion channels that differentiate them from other types of ion transporter proteins: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Bell MT" pitchFamily="18" charset="0"/>
              </a:rPr>
              <a:t>The rate of ion transport through the channel is very high (often 10</a:t>
            </a:r>
            <a:r>
              <a:rPr lang="en-US" baseline="30000" dirty="0" smtClean="0">
                <a:latin typeface="Bell MT" pitchFamily="18" charset="0"/>
              </a:rPr>
              <a:t>6</a:t>
            </a:r>
            <a:r>
              <a:rPr lang="en-US" dirty="0" smtClean="0">
                <a:latin typeface="Bell MT" pitchFamily="18" charset="0"/>
              </a:rPr>
              <a:t> ions per second or greater).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Bell MT" pitchFamily="18" charset="0"/>
              </a:rPr>
              <a:t>Ions pass through channels down their electrochemical gradient, which is a function of ion concentration and membrane potential, "downhill", without the input (or help) of metabolic energy</a:t>
            </a:r>
          </a:p>
          <a:p>
            <a:pPr algn="just">
              <a:lnSpc>
                <a:spcPct val="160000"/>
              </a:lnSpc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 tIns="288004" rtlCol="0"/>
          <a:lstStyle/>
          <a:p>
            <a:pPr marL="2972204" algn="l">
              <a:spcBef>
                <a:spcPts val="0"/>
              </a:spcBef>
              <a:defRPr/>
            </a:pPr>
            <a:r>
              <a:rPr spc="-27" dirty="0"/>
              <a:t>B</a:t>
            </a:r>
            <a:r>
              <a:rPr spc="-18" dirty="0"/>
              <a:t>i</a:t>
            </a:r>
            <a:r>
              <a:rPr dirty="0"/>
              <a:t>o</a:t>
            </a:r>
            <a:r>
              <a:rPr spc="-18" dirty="0"/>
              <a:t>l</a:t>
            </a:r>
            <a:r>
              <a:rPr dirty="0"/>
              <a:t>og</a:t>
            </a:r>
            <a:r>
              <a:rPr spc="-18" dirty="0"/>
              <a:t>ic</a:t>
            </a:r>
            <a:r>
              <a:rPr spc="-23" dirty="0"/>
              <a:t>a</a:t>
            </a:r>
            <a:r>
              <a:rPr spc="-14" dirty="0"/>
              <a:t>l</a:t>
            </a:r>
            <a:r>
              <a:rPr spc="5" dirty="0"/>
              <a:t> </a:t>
            </a:r>
            <a:r>
              <a:rPr spc="-27" dirty="0"/>
              <a:t>R</a:t>
            </a:r>
            <a:r>
              <a:rPr dirty="0"/>
              <a:t>o</a:t>
            </a:r>
            <a:r>
              <a:rPr spc="-9" dirty="0"/>
              <a:t>l</a:t>
            </a:r>
            <a:r>
              <a:rPr spc="-23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4711" y="1825439"/>
            <a:ext cx="96450" cy="7694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500" spc="32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5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1708737"/>
            <a:ext cx="7841979" cy="4311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152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Conductance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Nerve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impulse,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generation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action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potential,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synaptic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transmission.</a:t>
            </a:r>
            <a:endParaRPr lang="en-US" sz="2900" dirty="0">
              <a:latin typeface="Bell MT" pitchFamily="18" charset="0"/>
            </a:endParaRPr>
          </a:p>
          <a:p>
            <a:pPr marL="11520">
              <a:lnSpc>
                <a:spcPct val="150000"/>
              </a:lnSpc>
              <a:spcBef>
                <a:spcPts val="1350"/>
              </a:spcBef>
              <a:buFont typeface="Arial" pitchFamily="34" charset="0"/>
              <a:buChar char="•"/>
            </a:pP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Cardiac,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skeletal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smooth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muscle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contraction.</a:t>
            </a:r>
            <a:endParaRPr lang="en-US" sz="2900" dirty="0">
              <a:latin typeface="Bell MT" pitchFamily="18" charset="0"/>
            </a:endParaRPr>
          </a:p>
          <a:p>
            <a:pPr marL="11520">
              <a:lnSpc>
                <a:spcPct val="150000"/>
              </a:lnSpc>
              <a:spcBef>
                <a:spcPts val="249"/>
              </a:spcBef>
              <a:buFont typeface="Arial" pitchFamily="34" charset="0"/>
              <a:buChar char="•"/>
            </a:pP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Epithelial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transport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nutrients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ions.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endParaRPr lang="en-US" sz="2900" dirty="0" smtClean="0">
              <a:solidFill>
                <a:srgbClr val="040404"/>
              </a:solidFill>
              <a:latin typeface="Bell MT" pitchFamily="18" charset="0"/>
              <a:cs typeface="Times New Roman" pitchFamily="18" charset="0"/>
            </a:endParaRPr>
          </a:p>
          <a:p>
            <a:pPr marL="11520">
              <a:lnSpc>
                <a:spcPct val="150000"/>
              </a:lnSpc>
              <a:spcBef>
                <a:spcPts val="249"/>
              </a:spcBef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40404"/>
                </a:solidFill>
                <a:latin typeface="Bell MT" pitchFamily="18" charset="0"/>
              </a:rPr>
              <a:t>T-cell</a:t>
            </a:r>
            <a:r>
              <a:rPr lang="en-US" sz="29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activation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(immune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regulation).</a:t>
            </a:r>
            <a:endParaRPr lang="en-US" sz="2900" dirty="0">
              <a:latin typeface="Bell MT" pitchFamily="18" charset="0"/>
            </a:endParaRPr>
          </a:p>
          <a:p>
            <a:pPr marL="11520">
              <a:lnSpc>
                <a:spcPct val="150000"/>
              </a:lnSpc>
              <a:spcBef>
                <a:spcPts val="715"/>
              </a:spcBef>
              <a:buFont typeface="Arial" pitchFamily="34" charset="0"/>
              <a:buChar char="•"/>
            </a:pP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Pancreatic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beta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cell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insulin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40404"/>
                </a:solidFill>
                <a:latin typeface="Bell MT" pitchFamily="18" charset="0"/>
              </a:rPr>
              <a:t>release.</a:t>
            </a:r>
            <a:endParaRPr lang="en-US" sz="2900" dirty="0">
              <a:latin typeface="Bell MT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4711" y="3222972"/>
            <a:ext cx="96450" cy="9233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600" spc="-14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6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4711" y="4208450"/>
            <a:ext cx="96450" cy="9233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600" spc="-14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6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4711" y="4781871"/>
            <a:ext cx="96450" cy="9233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600" spc="-14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6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711" y="5356732"/>
            <a:ext cx="96450" cy="9233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600" spc="-14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6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Ion channels may be classified by gating, i.e. what opens and closes the channels.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2 Types: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Voltage Gated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Bell MT" pitchFamily="18" charset="0"/>
              </a:rPr>
              <a:t>Ligand</a:t>
            </a:r>
            <a:r>
              <a:rPr lang="en-US" dirty="0" smtClean="0">
                <a:latin typeface="Bell MT" pitchFamily="18" charset="0"/>
              </a:rPr>
              <a:t> Gated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Voltage-gated ion channels open or close depending on the voltage gradient across the plasma membrane.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ell MT" pitchFamily="18" charset="0"/>
              </a:rPr>
              <a:t>While </a:t>
            </a:r>
            <a:r>
              <a:rPr lang="en-US" dirty="0" err="1" smtClean="0">
                <a:latin typeface="Bell MT" pitchFamily="18" charset="0"/>
              </a:rPr>
              <a:t>ligand</a:t>
            </a:r>
            <a:r>
              <a:rPr lang="en-US" dirty="0" smtClean="0">
                <a:latin typeface="Bell MT" pitchFamily="18" charset="0"/>
              </a:rPr>
              <a:t>-gated ion channels open or close depending on binding of ligands to the channel.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Gated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12700" algn="just">
              <a:lnSpc>
                <a:spcPct val="170000"/>
              </a:lnSpc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sensitive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  <a:spcBef>
                <a:spcPts val="1488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Conformational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change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response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potential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gradient.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  <a:spcBef>
                <a:spcPts val="1075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Generally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specific.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  <a:spcBef>
                <a:spcPts val="1138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Important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for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excitable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cells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like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neurons.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  <a:spcBef>
                <a:spcPts val="1488"/>
              </a:spcBef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Distributed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along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axon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and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soma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neurons.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tIns="299524" rtlCol="0">
            <a:normAutofit fontScale="90000"/>
          </a:bodyPr>
          <a:lstStyle/>
          <a:p>
            <a:pPr marL="1285651">
              <a:lnSpc>
                <a:spcPts val="4771"/>
              </a:lnSpc>
              <a:spcBef>
                <a:spcPts val="0"/>
              </a:spcBef>
              <a:defRPr/>
            </a:pPr>
            <a:r>
              <a:rPr spc="-317" dirty="0"/>
              <a:t>T</a:t>
            </a:r>
            <a:r>
              <a:rPr dirty="0"/>
              <a:t>yp</a:t>
            </a:r>
            <a:r>
              <a:rPr spc="-18" dirty="0"/>
              <a:t>e</a:t>
            </a:r>
            <a:r>
              <a:rPr dirty="0"/>
              <a:t>s of</a:t>
            </a:r>
            <a:r>
              <a:rPr spc="-77" dirty="0"/>
              <a:t> </a:t>
            </a:r>
            <a:r>
              <a:rPr spc="-517" dirty="0"/>
              <a:t>V</a:t>
            </a:r>
            <a:r>
              <a:rPr dirty="0"/>
              <a:t>o</a:t>
            </a:r>
            <a:r>
              <a:rPr spc="-9" dirty="0"/>
              <a:t>l</a:t>
            </a:r>
            <a:r>
              <a:rPr spc="-18" dirty="0"/>
              <a:t>ta</a:t>
            </a:r>
            <a:r>
              <a:rPr dirty="0"/>
              <a:t>g</a:t>
            </a:r>
            <a:r>
              <a:rPr spc="-18" dirty="0"/>
              <a:t>e</a:t>
            </a:r>
            <a:r>
              <a:rPr spc="-5" dirty="0"/>
              <a:t> </a:t>
            </a:r>
            <a:r>
              <a:rPr spc="5" dirty="0"/>
              <a:t>G</a:t>
            </a:r>
            <a:r>
              <a:rPr spc="-23" dirty="0"/>
              <a:t>a</a:t>
            </a:r>
            <a:r>
              <a:rPr spc="-9" dirty="0"/>
              <a:t>t</a:t>
            </a:r>
            <a:r>
              <a:rPr spc="-23" dirty="0"/>
              <a:t>e</a:t>
            </a:r>
            <a:r>
              <a:rPr dirty="0"/>
              <a:t>d </a:t>
            </a:r>
            <a:r>
              <a:rPr spc="-27" dirty="0"/>
              <a:t>C</a:t>
            </a:r>
            <a:r>
              <a:rPr dirty="0"/>
              <a:t>h</a:t>
            </a:r>
            <a:r>
              <a:rPr spc="-18" dirty="0"/>
              <a:t>a</a:t>
            </a:r>
            <a:r>
              <a:rPr dirty="0"/>
              <a:t>nn</a:t>
            </a:r>
            <a:r>
              <a:rPr spc="-18" dirty="0"/>
              <a:t>el</a:t>
            </a:r>
            <a:r>
              <a:rPr dirty="0"/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54711" y="3635029"/>
            <a:ext cx="96450" cy="7694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500" spc="32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50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711" y="5853793"/>
            <a:ext cx="96450" cy="9233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520">
              <a:defRPr/>
            </a:pPr>
            <a:r>
              <a:rPr sz="600" spc="-14" dirty="0">
                <a:solidFill>
                  <a:srgbClr val="040404"/>
                </a:solidFill>
                <a:latin typeface="OpenSymbol"/>
                <a:cs typeface="OpenSymbol"/>
              </a:rPr>
              <a:t></a:t>
            </a:r>
            <a:endParaRPr sz="600">
              <a:latin typeface="OpenSymbol"/>
              <a:cs typeface="Open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2209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066800"/>
            <a:ext cx="7696200" cy="6609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796414" algn="l"/>
                <a:tab pos="3295015" algn="l"/>
                <a:tab pos="5130800" algn="l"/>
                <a:tab pos="7317105" algn="l"/>
              </a:tabLst>
              <a:defRPr/>
            </a:pPr>
            <a:r>
              <a:rPr lang="en-US" b="1" spc="-26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V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b="1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b="1" spc="-2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</a:t>
            </a:r>
            <a:r>
              <a:rPr lang="en-US" b="1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b="1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C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b="1" spc="-3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n</a:t>
            </a:r>
            <a:r>
              <a:rPr lang="en-US" b="1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b="1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</a:p>
          <a:p>
            <a:pPr marL="127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796414" algn="l"/>
                <a:tab pos="3295015" algn="l"/>
                <a:tab pos="5130800" algn="l"/>
                <a:tab pos="7317105" algn="l"/>
              </a:tabLst>
              <a:defRPr/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9 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pc="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m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be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,</a:t>
            </a:r>
            <a:r>
              <a:rPr lang="en-US" spc="-1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pons</a:t>
            </a:r>
            <a:r>
              <a:rPr lang="en-US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ibl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pc="-2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f</a:t>
            </a:r>
            <a:r>
              <a:rPr lang="en-US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 membrane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depolarization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action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potential generation.</a:t>
            </a:r>
          </a:p>
          <a:p>
            <a:pPr marL="12700" algn="just">
              <a:lnSpc>
                <a:spcPct val="200000"/>
              </a:lnSpc>
            </a:pP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Gated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Calcium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Channels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</a:p>
          <a:p>
            <a:pPr marL="127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 10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members, play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important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role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both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linking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muscle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excitation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with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contraction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well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as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neuronal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excitation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with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transmitter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release.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200000"/>
              </a:lnSpc>
              <a:spcBef>
                <a:spcPts val="1063"/>
              </a:spcBef>
            </a:pP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Gated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Potassium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</a:rPr>
              <a:t>Channels</a:t>
            </a: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</a:p>
          <a:p>
            <a:pPr marL="12700" algn="just">
              <a:lnSpc>
                <a:spcPct val="200000"/>
              </a:lnSpc>
              <a:spcBef>
                <a:spcPts val="1063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40members,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role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in </a:t>
            </a:r>
            <a:r>
              <a:rPr lang="en-US" dirty="0" err="1" smtClean="0">
                <a:solidFill>
                  <a:srgbClr val="040404"/>
                </a:solidFill>
                <a:latin typeface="Bell MT" pitchFamily="18" charset="0"/>
              </a:rPr>
              <a:t>repolarization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 of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cell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membrane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after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</a:rPr>
              <a:t>action potential </a:t>
            </a:r>
            <a:r>
              <a:rPr lang="en-US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	 	</a:t>
            </a:r>
            <a:endParaRPr lang="en-US" dirty="0" smtClean="0">
              <a:latin typeface="Bell MT" pitchFamily="18" charset="0"/>
            </a:endParaRPr>
          </a:p>
          <a:p>
            <a:pPr marL="12700" algn="just">
              <a:lnSpc>
                <a:spcPct val="200000"/>
              </a:lnSpc>
              <a:spcBef>
                <a:spcPts val="1063"/>
              </a:spcBef>
            </a:pPr>
            <a:endParaRPr lang="en-US" dirty="0">
              <a:latin typeface="Bell MT" pitchFamily="18" charset="0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12700" algn="just">
              <a:lnSpc>
                <a:spcPct val="170000"/>
              </a:lnSpc>
              <a:buNone/>
            </a:pP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Transient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receptor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potential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channels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(TRP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channels):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</a:p>
          <a:p>
            <a:pPr marL="12700" algn="just">
              <a:lnSpc>
                <a:spcPct val="170000"/>
              </a:lnSpc>
            </a:pP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28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types,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some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them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are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gated,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named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after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their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role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. Present in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Drosophila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</a:rPr>
              <a:t>phototransduction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.</a:t>
            </a:r>
            <a:endParaRPr lang="en-US" sz="2000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  <a:spcBef>
                <a:spcPts val="1488"/>
              </a:spcBef>
              <a:buNone/>
            </a:pPr>
            <a:r>
              <a:rPr lang="en-US" sz="2000" b="1" dirty="0" err="1" smtClean="0">
                <a:solidFill>
                  <a:srgbClr val="040404"/>
                </a:solidFill>
                <a:latin typeface="Bell MT" pitchFamily="18" charset="0"/>
              </a:rPr>
              <a:t>Hyperpolarization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-activated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cyclic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nucleotide-gated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channel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</a:p>
          <a:p>
            <a:pPr marL="12700" algn="just">
              <a:lnSpc>
                <a:spcPct val="170000"/>
              </a:lnSpc>
              <a:spcBef>
                <a:spcPts val="1488"/>
              </a:spcBef>
            </a:pP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</a:rPr>
              <a:t>pacemaking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channels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heart,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sensitive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to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</a:rPr>
              <a:t>cAMP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,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40404"/>
                </a:solidFill>
                <a:latin typeface="Bell MT" pitchFamily="18" charset="0"/>
              </a:rPr>
              <a:t>cGMP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that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alter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sensitivity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of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the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channels.</a:t>
            </a:r>
            <a:endParaRPr lang="en-US" sz="2000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  <a:spcBef>
                <a:spcPts val="1063"/>
              </a:spcBef>
              <a:buNone/>
            </a:pP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Voltage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sensitive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proton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40404"/>
                </a:solidFill>
                <a:latin typeface="Bell MT" pitchFamily="18" charset="0"/>
              </a:rPr>
              <a:t>channels</a:t>
            </a:r>
            <a:endParaRPr lang="en-US" sz="2000" dirty="0" smtClean="0">
              <a:latin typeface="Bell MT" pitchFamily="18" charset="0"/>
            </a:endParaRPr>
          </a:p>
          <a:p>
            <a:pPr marL="12700" algn="just">
              <a:lnSpc>
                <a:spcPct val="170000"/>
              </a:lnSpc>
            </a:pP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helps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in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acid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extrusion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from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</a:rPr>
              <a:t>cell,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 </a:t>
            </a:r>
            <a:r>
              <a:rPr lang="en-US" sz="2000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ph</a:t>
            </a:r>
            <a:r>
              <a:rPr lang="en-US" sz="2000" spc="-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goc</a:t>
            </a:r>
            <a:r>
              <a:rPr lang="en-US" sz="2000" spc="-10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y</a:t>
            </a:r>
            <a:r>
              <a:rPr lang="en-US" sz="2000" spc="-1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os</a:t>
            </a:r>
            <a:r>
              <a:rPr lang="en-US" sz="2000" spc="-1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i</a:t>
            </a:r>
            <a:r>
              <a:rPr lang="en-US" sz="2000" spc="5" dirty="0" err="1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z="2000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,</a:t>
            </a:r>
            <a:r>
              <a:rPr lang="en-US" sz="2000" spc="80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s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spc="-1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ong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y</a:t>
            </a:r>
            <a:r>
              <a:rPr lang="en-US" sz="2000" spc="85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p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H</a:t>
            </a:r>
            <a:r>
              <a:rPr lang="en-US" sz="2000" spc="85" dirty="0" smtClean="0">
                <a:solidFill>
                  <a:srgbClr val="040404"/>
                </a:solidFill>
                <a:latin typeface="Bell MT" pitchFamily="18" charset="0"/>
                <a:cs typeface="Times New Roman"/>
              </a:rPr>
              <a:t> </a:t>
            </a:r>
            <a:r>
              <a:rPr lang="en-US" sz="2000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r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g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u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l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a</a:t>
            </a:r>
            <a:r>
              <a:rPr lang="en-US" sz="2000" spc="-1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t</a:t>
            </a:r>
            <a:r>
              <a:rPr lang="en-US" sz="2000" spc="-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e</a:t>
            </a:r>
            <a:r>
              <a:rPr lang="en-US" sz="2000" spc="5" dirty="0" smtClean="0">
                <a:solidFill>
                  <a:srgbClr val="040404"/>
                </a:solidFill>
                <a:latin typeface="Bell MT" pitchFamily="18" charset="0"/>
                <a:cs typeface="Arial"/>
              </a:rPr>
              <a:t>d.</a:t>
            </a:r>
            <a:endParaRPr lang="en-US" sz="2000" dirty="0" smtClean="0">
              <a:latin typeface="Bell MT" pitchFamily="18" charset="0"/>
              <a:cs typeface="Arial"/>
            </a:endParaRPr>
          </a:p>
          <a:p>
            <a:pPr marL="12700" algn="just">
              <a:lnSpc>
                <a:spcPct val="170000"/>
              </a:lnSpc>
            </a:pPr>
            <a:endParaRPr lang="en-US" sz="2000" dirty="0" smtClean="0">
              <a:latin typeface="Bell MT" pitchFamily="18" charset="0"/>
            </a:endParaRPr>
          </a:p>
          <a:p>
            <a:pPr>
              <a:lnSpc>
                <a:spcPct val="170000"/>
              </a:lnSpc>
            </a:pPr>
            <a:endParaRPr lang="en-US" sz="20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1109</Words>
  <Application>Microsoft Office PowerPoint</Application>
  <PresentationFormat>On-screen Show (4:3)</PresentationFormat>
  <Paragraphs>143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Gated Channels &amp; Cell Communication</vt:lpstr>
      <vt:lpstr>Ion channels</vt:lpstr>
      <vt:lpstr>Slide 3</vt:lpstr>
      <vt:lpstr>Slide 4</vt:lpstr>
      <vt:lpstr>Biological Roles</vt:lpstr>
      <vt:lpstr>Gating Channels</vt:lpstr>
      <vt:lpstr>Voltage Gated</vt:lpstr>
      <vt:lpstr>Types of Voltage Gated Channels</vt:lpstr>
      <vt:lpstr>Slide 9</vt:lpstr>
      <vt:lpstr>Structure</vt:lpstr>
      <vt:lpstr>Slide 11</vt:lpstr>
      <vt:lpstr>Mechanism of Action</vt:lpstr>
      <vt:lpstr>Mechanism</vt:lpstr>
      <vt:lpstr>Slide 14</vt:lpstr>
      <vt:lpstr>Ligand Gated Channels</vt:lpstr>
      <vt:lpstr>Cys-loop receptors</vt:lpstr>
      <vt:lpstr>Ionotropic Glutamate Receptor</vt:lpstr>
      <vt:lpstr>ATP Gated channels</vt:lpstr>
      <vt:lpstr>Mechanism and Receptors</vt:lpstr>
      <vt:lpstr>Cell communication</vt:lpstr>
      <vt:lpstr>Form of Signaling</vt:lpstr>
      <vt:lpstr>Types of Molecules</vt:lpstr>
      <vt:lpstr>Signaling Molecules </vt:lpstr>
      <vt:lpstr>Small Hydrophobic ligands </vt:lpstr>
      <vt:lpstr>Water-soluble ligands</vt:lpstr>
      <vt:lpstr>Other Ligands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25</cp:revision>
  <dcterms:created xsi:type="dcterms:W3CDTF">2006-08-16T00:00:00Z</dcterms:created>
  <dcterms:modified xsi:type="dcterms:W3CDTF">2017-12-11T03:03:19Z</dcterms:modified>
</cp:coreProperties>
</file>